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34"/>
  </p:notesMasterIdLst>
  <p:sldIdLst>
    <p:sldId id="256" r:id="rId3"/>
    <p:sldId id="619" r:id="rId4"/>
    <p:sldId id="257" r:id="rId5"/>
    <p:sldId id="266" r:id="rId6"/>
    <p:sldId id="260" r:id="rId7"/>
    <p:sldId id="581" r:id="rId8"/>
    <p:sldId id="282" r:id="rId9"/>
    <p:sldId id="586" r:id="rId10"/>
    <p:sldId id="589" r:id="rId11"/>
    <p:sldId id="733" r:id="rId12"/>
    <p:sldId id="734" r:id="rId13"/>
    <p:sldId id="735" r:id="rId14"/>
    <p:sldId id="732" r:id="rId15"/>
    <p:sldId id="605" r:id="rId16"/>
    <p:sldId id="611" r:id="rId17"/>
    <p:sldId id="703" r:id="rId18"/>
    <p:sldId id="645" r:id="rId19"/>
    <p:sldId id="736" r:id="rId20"/>
    <p:sldId id="737" r:id="rId21"/>
    <p:sldId id="738" r:id="rId22"/>
    <p:sldId id="739" r:id="rId23"/>
    <p:sldId id="740" r:id="rId24"/>
    <p:sldId id="741" r:id="rId25"/>
    <p:sldId id="742" r:id="rId26"/>
    <p:sldId id="743" r:id="rId27"/>
    <p:sldId id="745" r:id="rId28"/>
    <p:sldId id="744" r:id="rId29"/>
    <p:sldId id="746" r:id="rId30"/>
    <p:sldId id="747" r:id="rId31"/>
    <p:sldId id="748" r:id="rId32"/>
    <p:sldId id="280" r:id="rId33"/>
  </p:sldIdLst>
  <p:sldSz cx="18288000" cy="10287000"/>
  <p:notesSz cx="10287000" cy="18288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orbel" panose="020B0503020204020204" pitchFamily="34" charset="0"/>
      <p:regular r:id="rId39"/>
      <p:bold r:id="rId40"/>
      <p:italic r:id="rId41"/>
      <p:boldItalic r:id="rId42"/>
    </p:embeddedFont>
    <p:embeddedFont>
      <p:font typeface="Inter" panose="02000503000000020004" pitchFamily="2" charset="0"/>
      <p:regular r:id="rId43"/>
      <p:bold r:id="rId44"/>
    </p:embeddedFont>
    <p:embeddedFont>
      <p:font typeface="Inter SemiBold" panose="020F0502020204030204" pitchFamily="34" charset="0"/>
      <p:regular r:id="rId45"/>
      <p:bold r:id="rId46"/>
      <p:italic r:id="rId47"/>
      <p:boldItalic r:id="rId48"/>
    </p:embeddedFont>
    <p:embeddedFont>
      <p:font typeface="Open Sans" panose="020B0606030504020204" pitchFamily="34" charset="0"/>
      <p:regular r:id="rId49"/>
      <p:bold r:id="rId50"/>
      <p:italic r:id="rId51"/>
      <p:boldItalic r:id="rId52"/>
    </p:embeddedFont>
    <p:embeddedFont>
      <p:font typeface="Roboto" panose="02000000000000000000" pitchFamily="2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9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67"/>
    <p:restoredTop sz="94694"/>
  </p:normalViewPr>
  <p:slideViewPr>
    <p:cSldViewPr snapToGrid="0" snapToObjects="1">
      <p:cViewPr varScale="1">
        <p:scale>
          <a:sx n="78" d="100"/>
          <a:sy n="78" d="100"/>
        </p:scale>
        <p:origin x="9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5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font" Target="fonts/font21.fntdata"/><Relationship Id="rId89" Type="http://customschemas.google.com/relationships/presentationmetadata" Target="metadata"/><Relationship Id="rId7" Type="http://schemas.openxmlformats.org/officeDocument/2006/relationships/slide" Target="slides/slide5.xml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font" Target="fonts/font22.fntdata"/><Relationship Id="rId8" Type="http://schemas.openxmlformats.org/officeDocument/2006/relationships/slide" Target="slides/slide6.xml"/><Relationship Id="rId51" Type="http://schemas.openxmlformats.org/officeDocument/2006/relationships/font" Target="fonts/font17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8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790673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4829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09086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588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39048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81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1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39" indent="0" algn="ctr">
              <a:buNone/>
              <a:defRPr sz="1999"/>
            </a:lvl2pPr>
            <a:lvl3pPr marL="914478" indent="0" algn="ctr">
              <a:buNone/>
              <a:defRPr sz="1800"/>
            </a:lvl3pPr>
            <a:lvl4pPr marL="1371719" indent="0" algn="ctr">
              <a:buNone/>
              <a:defRPr sz="1601"/>
            </a:lvl4pPr>
            <a:lvl5pPr marL="1828958" indent="0" algn="ctr">
              <a:buNone/>
              <a:defRPr sz="1601"/>
            </a:lvl5pPr>
            <a:lvl6pPr marL="2286197" indent="0" algn="ctr">
              <a:buNone/>
              <a:defRPr sz="1601"/>
            </a:lvl6pPr>
            <a:lvl7pPr marL="2743437" indent="0" algn="ctr">
              <a:buNone/>
              <a:defRPr sz="1601"/>
            </a:lvl7pPr>
            <a:lvl8pPr marL="3200678" indent="0" algn="ctr">
              <a:buNone/>
              <a:defRPr sz="1601"/>
            </a:lvl8pPr>
            <a:lvl9pPr marL="3657917" indent="0" algn="ctr">
              <a:buNone/>
              <a:defRPr sz="160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6" y="2565401"/>
            <a:ext cx="15773400" cy="427831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6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39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4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719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4pPr>
            <a:lvl5pPr marL="182895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5pPr>
            <a:lvl6pPr marL="228619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6pPr>
            <a:lvl7pPr marL="274343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7pPr>
            <a:lvl8pPr marL="320067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8pPr>
            <a:lvl9pPr marL="365791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299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9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5"/>
            <a:ext cx="7735889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1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1" y="3757615"/>
            <a:ext cx="7775575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>
              <a:defRPr sz="3199"/>
            </a:lvl1pPr>
            <a:lvl2pPr>
              <a:defRPr sz="2801"/>
            </a:lvl2pPr>
            <a:lvl3pPr>
              <a:defRPr sz="2400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457239" indent="0">
              <a:buNone/>
              <a:defRPr sz="2801"/>
            </a:lvl2pPr>
            <a:lvl3pPr marL="914478" indent="0">
              <a:buNone/>
              <a:defRPr sz="2400"/>
            </a:lvl3pPr>
            <a:lvl4pPr marL="1371719" indent="0">
              <a:buNone/>
              <a:defRPr sz="1999"/>
            </a:lvl4pPr>
            <a:lvl5pPr marL="1828958" indent="0">
              <a:buNone/>
              <a:defRPr sz="1999"/>
            </a:lvl5pPr>
            <a:lvl6pPr marL="2286197" indent="0">
              <a:buNone/>
              <a:defRPr sz="1999"/>
            </a:lvl6pPr>
            <a:lvl7pPr marL="2743437" indent="0">
              <a:buNone/>
              <a:defRPr sz="1999"/>
            </a:lvl7pPr>
            <a:lvl8pPr marL="3200678" indent="0">
              <a:buNone/>
              <a:defRPr sz="1999"/>
            </a:lvl8pPr>
            <a:lvl9pPr marL="3657917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299" y="547688"/>
            <a:ext cx="11677650" cy="871855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</p:spPr>
        <p:txBody>
          <a:bodyPr/>
          <a:lstStyle>
            <a:lvl1pPr>
              <a:defRPr sz="6401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1" y="2852939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78" lvl="0" indent="-647756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958" lvl="1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2pPr>
            <a:lvl3pPr marL="2743437" lvl="2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3pPr>
            <a:lvl4pPr marL="3657917" lvl="3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4pPr>
            <a:lvl5pPr marL="4572395" lvl="4" indent="-62235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599"/>
            </a:lvl5pPr>
            <a:lvl6pPr marL="5486875" lvl="5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6pPr>
            <a:lvl7pPr marL="6401353" lvl="6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7pPr>
            <a:lvl8pPr marL="7315833" lvl="7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8pPr>
            <a:lvl9pPr marL="8230312" lvl="8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1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8/27/24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1"/>
            <a:ext cx="2276478" cy="9731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3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5"/>
            <a:ext cx="2276478" cy="97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9" y="2582582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78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20" indent="-228620" algn="l" defTabSz="914478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860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9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33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7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1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5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96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3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3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1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5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9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3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1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5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4117188"/>
            <a:ext cx="15773400" cy="2904100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Регулярные выражения, часть 1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4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14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4455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Регулярные выражения состоят из: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Литералы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Метасимволы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Квантификаторы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Экранирование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Предопределённые классы символов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Давайте посмотрим подробнее</a:t>
            </a:r>
          </a:p>
        </p:txBody>
      </p:sp>
    </p:spTree>
    <p:extLst>
      <p:ext uri="{BB962C8B-B14F-4D97-AF65-F5344CB8AC3E}">
        <p14:creationId xmlns:p14="http://schemas.microsoft.com/office/powerpoint/2010/main" val="541610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223319"/>
            <a:ext cx="16808631" cy="7779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Литералы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Обычные символы, которые ищутся как есть. Например, регулярное выражение </a:t>
            </a:r>
            <a:r>
              <a:rPr lang="en-US" sz="2400" dirty="0" err="1"/>
              <a:t>abc</a:t>
            </a:r>
            <a:r>
              <a:rPr lang="en-US" sz="2400" dirty="0"/>
              <a:t> </a:t>
            </a:r>
            <a:r>
              <a:rPr lang="ru-RU" sz="2400" dirty="0"/>
              <a:t>найдёт строку "</a:t>
            </a:r>
            <a:r>
              <a:rPr lang="en-US" sz="2400" dirty="0" err="1"/>
              <a:t>abc</a:t>
            </a:r>
            <a:r>
              <a:rPr lang="en-US" sz="2400" dirty="0"/>
              <a:t>".</a:t>
            </a:r>
            <a:endParaRPr lang="ru-RU" sz="2400" dirty="0"/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Метасимволы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Специальные символы, которые имеют особое значение в регулярных выражениях: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.</a:t>
            </a:r>
            <a:r>
              <a:rPr lang="en-US" sz="2400" dirty="0"/>
              <a:t>”</a:t>
            </a:r>
            <a:r>
              <a:rPr lang="ru-RU" sz="2400" dirty="0"/>
              <a:t>	Любой одиночный символ, кроме новой строки.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^</a:t>
            </a:r>
            <a:r>
              <a:rPr lang="en-US" sz="2400" dirty="0"/>
              <a:t>”</a:t>
            </a:r>
            <a:r>
              <a:rPr lang="ru-RU" sz="2400" dirty="0"/>
              <a:t>	Начало строки.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$</a:t>
            </a:r>
            <a:r>
              <a:rPr lang="en-US" sz="2400" dirty="0"/>
              <a:t>”</a:t>
            </a:r>
            <a:r>
              <a:rPr lang="ru-RU" sz="2400" dirty="0"/>
              <a:t>	Конец строки.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*</a:t>
            </a:r>
            <a:r>
              <a:rPr lang="en-US" sz="2400" dirty="0"/>
              <a:t>”</a:t>
            </a:r>
            <a:r>
              <a:rPr lang="ru-RU" sz="2400" dirty="0"/>
              <a:t>	0 или более повторений предыдущего символа.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+</a:t>
            </a:r>
            <a:r>
              <a:rPr lang="en-US" sz="2400" dirty="0"/>
              <a:t>”</a:t>
            </a:r>
            <a:r>
              <a:rPr lang="ru-RU" sz="2400" dirty="0"/>
              <a:t>	1 или более повторений предыдущего символа.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?</a:t>
            </a:r>
            <a:r>
              <a:rPr lang="en-US" sz="2400" dirty="0"/>
              <a:t>”</a:t>
            </a:r>
            <a:r>
              <a:rPr lang="ru-RU" sz="2400" dirty="0"/>
              <a:t>	0 или 1 повторение предыдущего символа.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</a:t>
            </a:r>
            <a:r>
              <a:rPr lang="ru-RU" sz="2400" dirty="0"/>
              <a:t>[]</a:t>
            </a:r>
            <a:r>
              <a:rPr lang="en-US" sz="2400" dirty="0"/>
              <a:t>”</a:t>
            </a:r>
            <a:r>
              <a:rPr lang="ru-RU" sz="2400" dirty="0"/>
              <a:t>	Любой один символ из набора, например, [</a:t>
            </a:r>
            <a:r>
              <a:rPr lang="en-US" sz="2400" dirty="0" err="1"/>
              <a:t>abc</a:t>
            </a:r>
            <a:r>
              <a:rPr lang="en-US" sz="2400" dirty="0"/>
              <a:t>] </a:t>
            </a:r>
            <a:r>
              <a:rPr lang="ru-RU" sz="2400" dirty="0"/>
              <a:t>соответствует '</a:t>
            </a:r>
            <a:r>
              <a:rPr lang="en-US" sz="2400" dirty="0"/>
              <a:t>a', 'b' </a:t>
            </a:r>
            <a:r>
              <a:rPr lang="ru-RU" sz="2400" dirty="0"/>
              <a:t>или '</a:t>
            </a:r>
            <a:r>
              <a:rPr lang="en-US" sz="2400" dirty="0"/>
              <a:t>c’.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“|”</a:t>
            </a:r>
            <a:r>
              <a:rPr lang="ru-RU" sz="2400" dirty="0"/>
              <a:t>	Логическое "или". Например, </a:t>
            </a:r>
            <a:r>
              <a:rPr lang="en-US" sz="2400" dirty="0" err="1"/>
              <a:t>a|b</a:t>
            </a:r>
            <a:r>
              <a:rPr lang="en-US" sz="2400" dirty="0"/>
              <a:t> </a:t>
            </a:r>
            <a:r>
              <a:rPr lang="ru-RU" sz="2400" dirty="0"/>
              <a:t>соответствует '</a:t>
            </a:r>
            <a:r>
              <a:rPr lang="en-US" sz="2400" dirty="0"/>
              <a:t>a' </a:t>
            </a:r>
            <a:r>
              <a:rPr lang="ru-RU" sz="2400" dirty="0"/>
              <a:t>или '</a:t>
            </a:r>
            <a:r>
              <a:rPr lang="en-US" sz="2400" dirty="0"/>
              <a:t>b’.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“()” </a:t>
            </a:r>
            <a:r>
              <a:rPr lang="ru-RU" sz="2400" dirty="0"/>
              <a:t>	Группировка символов для создания </a:t>
            </a:r>
            <a:r>
              <a:rPr lang="ru-RU" sz="2400" dirty="0" err="1"/>
              <a:t>подшаблонов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070217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223319"/>
            <a:ext cx="16808631" cy="7779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Квантификаторы:</a:t>
            </a:r>
            <a:r>
              <a:rPr lang="en-US" sz="2400" dirty="0"/>
              <a:t> </a:t>
            </a:r>
            <a:r>
              <a:rPr lang="ru-RU" sz="2400" dirty="0"/>
              <a:t>Указывают количество повторений символа или группы символов: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{</a:t>
            </a:r>
            <a:r>
              <a:rPr lang="en-US" sz="2400" dirty="0"/>
              <a:t>n}: </a:t>
            </a:r>
            <a:r>
              <a:rPr lang="ru-RU" sz="2400" dirty="0"/>
              <a:t>Ровно </a:t>
            </a:r>
            <a:r>
              <a:rPr lang="en-US" sz="2400" dirty="0"/>
              <a:t>n </a:t>
            </a:r>
            <a:r>
              <a:rPr lang="ru-RU" sz="2400" dirty="0"/>
              <a:t>повторений.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{</a:t>
            </a:r>
            <a:r>
              <a:rPr lang="en-US" sz="2400" dirty="0"/>
              <a:t>n,}: n </a:t>
            </a:r>
            <a:r>
              <a:rPr lang="ru-RU" sz="2400" dirty="0"/>
              <a:t>или более повторений.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{</a:t>
            </a:r>
            <a:r>
              <a:rPr lang="en-US" sz="2400" dirty="0" err="1"/>
              <a:t>n,m</a:t>
            </a:r>
            <a:r>
              <a:rPr lang="en-US" sz="2400" dirty="0"/>
              <a:t>}: </a:t>
            </a:r>
            <a:r>
              <a:rPr lang="ru-RU" sz="2400" dirty="0"/>
              <a:t>От </a:t>
            </a:r>
            <a:r>
              <a:rPr lang="en-US" sz="2400" dirty="0"/>
              <a:t>n </a:t>
            </a:r>
            <a:r>
              <a:rPr lang="ru-RU" sz="2400" dirty="0"/>
              <a:t>до </a:t>
            </a:r>
            <a:r>
              <a:rPr lang="en-US" sz="2400" dirty="0"/>
              <a:t>m </a:t>
            </a:r>
            <a:r>
              <a:rPr lang="ru-RU" sz="2400" dirty="0"/>
              <a:t>повторений.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Экранирование: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Метасимволы могут быть использованы как обычные символы, если их предварить обратным </a:t>
            </a:r>
            <a:r>
              <a:rPr lang="ru-RU" sz="2400" dirty="0" err="1"/>
              <a:t>слэшем</a:t>
            </a:r>
            <a:r>
              <a:rPr lang="ru-RU" sz="2400" dirty="0"/>
              <a:t> \. Например, \. соответствует точке, а не любому символу.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Предопределённые классы символов: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d: </a:t>
            </a:r>
            <a:r>
              <a:rPr lang="ru-RU" sz="2400" dirty="0"/>
              <a:t>Любая цифра (0-9).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D: </a:t>
            </a:r>
            <a:r>
              <a:rPr lang="ru-RU" sz="2400" dirty="0"/>
              <a:t>Любой символ, кроме цифры.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w: </a:t>
            </a:r>
            <a:r>
              <a:rPr lang="ru-RU" sz="2400" dirty="0"/>
              <a:t>Любая буква, цифра или символ подчеркивания.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W: </a:t>
            </a:r>
            <a:r>
              <a:rPr lang="ru-RU" sz="2400" dirty="0"/>
              <a:t>Любой символ, кроме буквы, цифры или символа подчеркивания.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s: </a:t>
            </a:r>
            <a:r>
              <a:rPr lang="ru-RU" sz="2400" dirty="0"/>
              <a:t>Любой пробельный символ (пробел, табуляция и т.д.).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\</a:t>
            </a:r>
            <a:r>
              <a:rPr lang="en-US" sz="2400" dirty="0"/>
              <a:t>S: </a:t>
            </a:r>
            <a:r>
              <a:rPr lang="ru-RU" sz="2400" dirty="0"/>
              <a:t>Любой символ, кроме пробельного.</a:t>
            </a:r>
          </a:p>
        </p:txBody>
      </p:sp>
    </p:spTree>
    <p:extLst>
      <p:ext uri="{BB962C8B-B14F-4D97-AF65-F5344CB8AC3E}">
        <p14:creationId xmlns:p14="http://schemas.microsoft.com/office/powerpoint/2010/main" val="1332277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Запустить сайт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https://regex101.com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первое слово строки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последнее слово строки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(live-coding/regex-1.txt)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Решение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: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(live-coding/regex-1.md)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39999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Написание простых регулярных выражений</a:t>
            </a: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7735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задания: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Запустить сайт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https://regex101.com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первое слово строки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последнее слово строки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863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</a:t>
            </a:r>
          </a:p>
        </p:txBody>
      </p:sp>
    </p:spTree>
    <p:extLst>
      <p:ext uri="{BB962C8B-B14F-4D97-AF65-F5344CB8AC3E}">
        <p14:creationId xmlns:p14="http://schemas.microsoft.com/office/powerpoint/2010/main" val="25468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Библиотека </a:t>
            </a:r>
            <a:r>
              <a:rPr lang="en-US" dirty="0"/>
              <a:t>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Библиотека </a:t>
            </a:r>
            <a:r>
              <a:rPr lang="en-US" sz="2400" dirty="0"/>
              <a:t>re </a:t>
            </a:r>
            <a:r>
              <a:rPr lang="ru-RU" sz="2400" dirty="0"/>
              <a:t>в </a:t>
            </a:r>
            <a:r>
              <a:rPr lang="en-US" sz="2400" dirty="0"/>
              <a:t>Python </a:t>
            </a:r>
            <a:r>
              <a:rPr lang="ru-RU" sz="2400" dirty="0"/>
              <a:t>предоставляет инструменты для работы с регулярными выражениями.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Основные функции библиотеки </a:t>
            </a:r>
            <a:r>
              <a:rPr lang="en-US" sz="2400" dirty="0"/>
              <a:t>re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re.match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Ищет совпадение шаблона только в начале строки. Возвращает объект типа </a:t>
            </a:r>
            <a:r>
              <a:rPr lang="en-US" sz="2400" dirty="0"/>
              <a:t>Match </a:t>
            </a:r>
            <a:r>
              <a:rPr lang="ru-RU" sz="2400" dirty="0"/>
              <a:t>при успешном совпадении или </a:t>
            </a:r>
            <a:r>
              <a:rPr lang="en-US" sz="2400" dirty="0"/>
              <a:t>None, </a:t>
            </a:r>
            <a:r>
              <a:rPr lang="ru-RU" sz="2400" dirty="0"/>
              <a:t>если совпадение не найдено.</a:t>
            </a:r>
            <a:endParaRPr lang="en-US" sz="2400" dirty="0"/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re.search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Ищет первое совпадение шаблона в строке (может быть в любой части строки).</a:t>
            </a:r>
            <a:r>
              <a:rPr lang="en-US" sz="2400" dirty="0"/>
              <a:t> </a:t>
            </a:r>
            <a:r>
              <a:rPr lang="ru-RU" sz="2400" dirty="0"/>
              <a:t>Возвращает объект типа </a:t>
            </a:r>
            <a:r>
              <a:rPr lang="en-US" sz="2400" dirty="0"/>
              <a:t>Match </a:t>
            </a:r>
            <a:r>
              <a:rPr lang="ru-RU" sz="2400" dirty="0"/>
              <a:t>при успешном совпадении или </a:t>
            </a:r>
            <a:r>
              <a:rPr lang="en-US" sz="2400" dirty="0"/>
              <a:t>None, </a:t>
            </a:r>
            <a:r>
              <a:rPr lang="ru-RU" sz="2400" dirty="0"/>
              <a:t>если совпадение не найдено.</a:t>
            </a:r>
            <a:endParaRPr lang="en-US" sz="2400" dirty="0"/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re.findall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Находит все совпадения шаблона в строке и возвращает их в виде списка.</a:t>
            </a:r>
            <a:r>
              <a:rPr lang="en-US" sz="2400" dirty="0"/>
              <a:t> </a:t>
            </a:r>
            <a:r>
              <a:rPr lang="ru-RU" sz="2400" dirty="0"/>
              <a:t>Если совпадение не найдено возвращает пустой список.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re.finditer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</a:t>
            </a:r>
            <a:r>
              <a:rPr lang="ru-RU" sz="2400" dirty="0"/>
              <a:t> Находит все совпадения шаблона в строке и возвращает итератор с объектами типа </a:t>
            </a:r>
            <a:r>
              <a:rPr lang="en-US" sz="2400" dirty="0"/>
              <a:t>Match.</a:t>
            </a:r>
            <a:endParaRPr lang="ru-RU" sz="2400" dirty="0"/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re.sub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</a:t>
            </a:r>
            <a:r>
              <a:rPr lang="ru-RU" sz="2400" dirty="0"/>
              <a:t> Выполняет замену всех совпадений шаблона на указанную строку.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re.split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</a:t>
            </a:r>
            <a:r>
              <a:rPr lang="ru-RU" sz="2400" dirty="0"/>
              <a:t> Разбивает строку по совпадениям шаблона и возвращает список частей строки.</a:t>
            </a:r>
          </a:p>
        </p:txBody>
      </p:sp>
    </p:spTree>
    <p:extLst>
      <p:ext uri="{BB962C8B-B14F-4D97-AF65-F5344CB8AC3E}">
        <p14:creationId xmlns:p14="http://schemas.microsoft.com/office/powerpoint/2010/main" val="2671190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2114550"/>
            <a:ext cx="5676901" cy="720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26126" y="3632564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59708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665769" cy="6112043"/>
          </a:xfrm>
          <a:prstGeom prst="roundRect">
            <a:avLst>
              <a:gd name="adj" fmla="val 394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743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Имя </a:t>
            </a:r>
            <a:endParaRPr sz="4700" b="1">
              <a:solidFill>
                <a:schemeClr val="dk1"/>
              </a:solidFill>
            </a:endParaRP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Фамилия</a:t>
            </a:r>
            <a:br>
              <a:rPr lang="en-US" sz="1700">
                <a:solidFill>
                  <a:schemeClr val="dk1"/>
                </a:solidFill>
              </a:rPr>
            </a:br>
            <a:endParaRPr sz="5832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8614065" y="3889986"/>
            <a:ext cx="7610400" cy="28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30000"/>
              </a:lnSpc>
              <a:buSzPts val="2100"/>
            </a:pPr>
            <a:r>
              <a:rPr lang="en-US" sz="2101" b="1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Текущая должность</a:t>
            </a: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>
              <a:lnSpc>
                <a:spcPct val="130000"/>
              </a:lnSpc>
              <a:buSzPts val="2100"/>
            </a:pP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Количество лет опыта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Какой у Вас опыт - ключевые кейсы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Самые яркие проекты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Дополнительная информация по вашему усмотрению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Clr>
                <a:schemeClr val="dk1"/>
              </a:buClr>
              <a:buSzPts val="1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SzPts val="2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3" y="6694267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2"/>
          <p:cNvSpPr txBox="1"/>
          <p:nvPr/>
        </p:nvSpPr>
        <p:spPr>
          <a:xfrm>
            <a:off x="1950451" y="5134616"/>
            <a:ext cx="3681000" cy="90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 algn="ctr">
              <a:buSzPts val="2700"/>
            </a:pPr>
            <a:r>
              <a:rPr lang="en-US" sz="2701" b="1">
                <a:latin typeface="Open Sans"/>
                <a:ea typeface="Open Sans"/>
                <a:cs typeface="Open Sans"/>
                <a:sym typeface="Open Sans"/>
              </a:rPr>
              <a:t>Фото преподавателя</a:t>
            </a:r>
            <a:endParaRPr sz="2701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" name="Google Shape;38;p2"/>
          <p:cNvSpPr txBox="1"/>
          <p:nvPr/>
        </p:nvSpPr>
        <p:spPr>
          <a:xfrm>
            <a:off x="8677890" y="6776720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</a:rPr>
              <a:t>Корпоративный e-mail 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Социальные сети (по желанию)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Библиотека </a:t>
            </a:r>
            <a:r>
              <a:rPr lang="en-US" dirty="0"/>
              <a:t>Re</a:t>
            </a:r>
            <a:r>
              <a:rPr lang="ru-RU" dirty="0"/>
              <a:t> – объект </a:t>
            </a:r>
            <a:r>
              <a:rPr lang="en-US" dirty="0"/>
              <a:t>Match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5009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Когда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re.match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re.search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re.findall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или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re.finditer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 </a:t>
            </a:r>
            <a:r>
              <a:rPr lang="ru-RU" sz="2400" dirty="0"/>
              <a:t>находят совпадение, они возвращают объект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Match</a:t>
            </a:r>
            <a:r>
              <a:rPr lang="en-US" sz="2400" dirty="0"/>
              <a:t>. </a:t>
            </a: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Этот объект предоставляет информацию о совпадении и доступ к совпавшим подстрокам.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match.group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полное совпадение или часть совпадения, если использовались группы в шаблоне.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match.start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индекс начала совпадения.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match.end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индекс конца совпадения.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match.span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/>
              <a:t>: </a:t>
            </a:r>
            <a:r>
              <a:rPr lang="ru-RU" sz="2400" dirty="0"/>
              <a:t>Возвращает кортеж с начальным и конечным индексом совпадения.</a:t>
            </a:r>
          </a:p>
        </p:txBody>
      </p:sp>
    </p:spTree>
    <p:extLst>
      <p:ext uri="{BB962C8B-B14F-4D97-AF65-F5344CB8AC3E}">
        <p14:creationId xmlns:p14="http://schemas.microsoft.com/office/powerpoint/2010/main" val="591020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Импортировать библиотеку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первое слово строки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последнее слово строки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последнее слово строки без завершающего символа знака препинания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(live-coding/regex-1.py)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45136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1623071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8326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 файле 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regex-1.py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Импортировать библиотеку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live-coding/regex-1.txt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название «Париж»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 на английском языке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 тексте все имена на английском языке (с большой буквы)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пустые строки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первое слово строки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последнее слово строки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36674653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9916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2613395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284488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Импортировать библиотеку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телефонные номера в формате (123) 456-7890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даты в формате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DD/MM/YYYY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или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DD-MM-YYYY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адреса, содержащие символ подчеркивания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слова, содержащие не менее одной цифры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py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Решение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.md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07848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7772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 файле 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regex-</a:t>
            </a:r>
            <a:r>
              <a:rPr lang="ru-RU" sz="2400" b="1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.py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2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телефонные номера в формате (123) 456-7890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даты в формате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DD/MM/YYYY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или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DD-MM-YYYY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email-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адреса, содержащие символ подчеркивания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последовательности из двух или более заглавных букв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слова, содержащие не менее одной цифры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39793935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892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20516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Игорь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Стурейко</a:t>
            </a:r>
            <a:br>
              <a:rPr lang="en-US" sz="1700" dirty="0">
                <a:solidFill>
                  <a:schemeClr val="dk1"/>
                </a:solidFill>
              </a:rPr>
            </a:br>
            <a:endParaRPr sz="5832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5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5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1999" u="sng" dirty="0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LinkedIn: 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igor-stureiko</a:t>
            </a: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4" y="2600681"/>
            <a:ext cx="6075476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1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1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1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1A7E28D-2766-7E44-B57F-BD9828098B9C}"/>
              </a:ext>
            </a:extLst>
          </p:cNvPr>
          <p:cNvSpPr/>
          <p:nvPr/>
        </p:nvSpPr>
        <p:spPr>
          <a:xfrm>
            <a:off x="4816930" y="1485837"/>
            <a:ext cx="9284778" cy="520842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199" dirty="0"/>
              <a:t>Отредактировать под преподавателя</a:t>
            </a:r>
            <a:endParaRPr lang="en-US" sz="3199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21950373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4091194"/>
            <a:ext cx="15850778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Поняли для чего используются регулярные выражения и какие возможности они дают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Познакомились с библиотекой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Потренировались в написании простых регулярных выражений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endParaRPr lang="ru-RU" sz="32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70"/>
            <a:ext cx="12230101" cy="11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ЗАКЛЮЧЕНИЕ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1999"/>
            <a:ext cx="12075626" cy="10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1" y="3697974"/>
            <a:ext cx="11804298" cy="49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2" y="2625267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2"/>
            <a:ext cx="3860437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3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8"/>
            <a:ext cx="1272554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1" y="5013960"/>
            <a:ext cx="1460402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7" y="4141424"/>
            <a:ext cx="1533735" cy="1362993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5" y="5013959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8" y="7057209"/>
            <a:ext cx="2626532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2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0" y="2911845"/>
            <a:ext cx="430060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7" y="3492524"/>
            <a:ext cx="430060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8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52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9" y="4229098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Написание </a:t>
            </a:r>
            <a:r>
              <a:rPr lang="en-US" sz="2400" dirty="0"/>
              <a:t>CRUD-</a:t>
            </a:r>
            <a:r>
              <a:rPr lang="ru-RU" sz="2400" dirty="0"/>
              <a:t>запросов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9" y="530383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Регулярные выражения в </a:t>
            </a:r>
            <a:r>
              <a:rPr lang="en-US" sz="2400" dirty="0"/>
              <a:t>Python. </a:t>
            </a:r>
            <a:r>
              <a:rPr lang="ru-RU" sz="2400" dirty="0"/>
              <a:t>Часть 1</a:t>
            </a:r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9" y="637857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Регулярные выражения в </a:t>
            </a:r>
            <a:r>
              <a:rPr lang="en-US" sz="2400" dirty="0"/>
              <a:t>Python. </a:t>
            </a:r>
            <a:r>
              <a:rPr lang="ru-RU" sz="2400" dirty="0"/>
              <a:t>Часть 2</a:t>
            </a:r>
            <a:endParaRPr lang="en-US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7" y="772110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chemeClr val="bg1"/>
              </a:gs>
              <a:gs pos="100000">
                <a:srgbClr val="F4841D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7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800"/>
            <a:ext cx="7344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</a:t>
            </a:r>
            <a:r>
              <a:rPr lang="ru-RU" dirty="0"/>
              <a:t>3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17143" y="5345537"/>
            <a:ext cx="8322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</a:t>
            </a:r>
            <a:r>
              <a:rPr lang="ru-RU" dirty="0"/>
              <a:t>4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3" y="6420273"/>
            <a:ext cx="7489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  <a:r>
              <a:rPr lang="ru-RU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5</a:t>
            </a:r>
            <a:endParaRPr lang="en-US" sz="4800" dirty="0">
              <a:latin typeface="Apple Chancery" panose="03020702040506060504" pitchFamily="66" charset="-79"/>
              <a:ea typeface="Brush Script MT" panose="03060802040406070304" pitchFamily="66" charset="-122"/>
              <a:cs typeface="Apple Chancery" panose="03020702040506060504" pitchFamily="66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41" y="9105336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2" y="614016"/>
            <a:ext cx="1058562" cy="1160564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1" b="1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5"/>
            <a:ext cx="15640768" cy="424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Для чего используются регулярные выражения, какие возможности они дают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Синтаксис, библиотека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Re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Анализ и разбор </a:t>
            </a:r>
            <a:r>
              <a:rPr lang="en-US" sz="3600" dirty="0" err="1">
                <a:latin typeface="Inter"/>
                <a:ea typeface="Inter"/>
                <a:cs typeface="Inter"/>
                <a:sym typeface="Inter"/>
              </a:rPr>
              <a:t>usecases</a:t>
            </a:r>
            <a:endParaRPr lang="en-US" sz="3600" dirty="0">
              <a:latin typeface="Inter"/>
              <a:ea typeface="Inter"/>
              <a:cs typeface="Inter"/>
              <a:sym typeface="Inter"/>
            </a:endParaRP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Написание </a:t>
            </a: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валидаторов</a:t>
            </a:r>
            <a:endParaRPr lang="ru-RU" sz="3600" dirty="0"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Регулярные выражения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/>
              <a:t>Регулярные выражения (или </a:t>
            </a:r>
            <a:r>
              <a:rPr lang="en-US" sz="2400" dirty="0"/>
              <a:t>regex, </a:t>
            </a:r>
            <a:r>
              <a:rPr lang="en-US" sz="2400" dirty="0" err="1"/>
              <a:t>regexp</a:t>
            </a:r>
            <a:r>
              <a:rPr lang="en-US" sz="2400" dirty="0"/>
              <a:t>) — </a:t>
            </a:r>
            <a:r>
              <a:rPr lang="ru-RU" sz="2400" dirty="0"/>
              <a:t>это инструмент для поиска, сопоставления и замены текстовых шаблонов в строках.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dirty="0"/>
              <a:t>Примеры: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Нахождение всех </a:t>
            </a:r>
            <a:r>
              <a:rPr lang="en-US" sz="2400" dirty="0"/>
              <a:t>email-</a:t>
            </a:r>
            <a:r>
              <a:rPr lang="ru-RU" sz="2400" dirty="0"/>
              <a:t>адресов в тексте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Проверка номера телефона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Распознавание аргументов команды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Замена пробелов в тексте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Поиск слов по шаблону (например замена первой буквы существительных при переводе на немецкий язык)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Нахождение всех дат в тексте в формате </a:t>
            </a:r>
            <a:r>
              <a:rPr lang="ru-RU" sz="2400" dirty="0" err="1"/>
              <a:t>дд</a:t>
            </a:r>
            <a:r>
              <a:rPr lang="ru-RU" sz="2400" dirty="0"/>
              <a:t>/мм/</a:t>
            </a:r>
            <a:r>
              <a:rPr lang="ru-RU" sz="2400" dirty="0" err="1"/>
              <a:t>гггг</a:t>
            </a:r>
            <a:r>
              <a:rPr lang="ru-RU" sz="2400" dirty="0"/>
              <a:t> или </a:t>
            </a:r>
            <a:r>
              <a:rPr lang="ru-RU" sz="2400" dirty="0" err="1"/>
              <a:t>дд.мм.гггг</a:t>
            </a:r>
            <a:endParaRPr lang="ru-RU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Найти в тексте все натуральные числа, не находящиеся внутри или на границе слова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Найти пустые строки</a:t>
            </a:r>
          </a:p>
        </p:txBody>
      </p:sp>
    </p:spTree>
    <p:extLst>
      <p:ext uri="{BB962C8B-B14F-4D97-AF65-F5344CB8AC3E}">
        <p14:creationId xmlns:p14="http://schemas.microsoft.com/office/powerpoint/2010/main" val="1303632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10675</TotalTime>
  <Words>1641</Words>
  <Application>Microsoft Macintosh PowerPoint</Application>
  <PresentationFormat>Custom</PresentationFormat>
  <Paragraphs>264</Paragraphs>
  <Slides>31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3" baseType="lpstr">
      <vt:lpstr>Open Sans</vt:lpstr>
      <vt:lpstr>Calibri</vt:lpstr>
      <vt:lpstr>JetBrains Mono</vt:lpstr>
      <vt:lpstr>Corbel</vt:lpstr>
      <vt:lpstr>Arial</vt:lpstr>
      <vt:lpstr>Roboto</vt:lpstr>
      <vt:lpstr>Inter</vt:lpstr>
      <vt:lpstr>Courier New</vt:lpstr>
      <vt:lpstr>Apple Chancery</vt:lpstr>
      <vt:lpstr>Inter SemiBold</vt:lpstr>
      <vt:lpstr>Office Theme</vt:lpstr>
      <vt:lpstr>Custom Design</vt:lpstr>
      <vt:lpstr>Python Регулярные выражения, часть 1</vt:lpstr>
      <vt:lpstr>PowerPoint Presentation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RegEx</vt:lpstr>
      <vt:lpstr>RegEx</vt:lpstr>
      <vt:lpstr>RegEx</vt:lpstr>
      <vt:lpstr>RegEx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Библиотека Re</vt:lpstr>
      <vt:lpstr>Библиотека Re – объект Match  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Live-coding</vt:lpstr>
      <vt:lpstr>Задание в сессионном зале</vt:lpstr>
      <vt:lpstr>PowerPoint Presentation</vt:lpstr>
      <vt:lpstr>Работа в сессионных залах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142</cp:revision>
  <dcterms:created xsi:type="dcterms:W3CDTF">2022-11-15T10:50:05Z</dcterms:created>
  <dcterms:modified xsi:type="dcterms:W3CDTF">2024-08-27T07:07:11Z</dcterms:modified>
</cp:coreProperties>
</file>